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3" r:id="rId2"/>
    <p:sldMasterId id="2147483714" r:id="rId3"/>
    <p:sldMasterId id="2147483715" r:id="rId4"/>
  </p:sldMasterIdLst>
  <p:notesMasterIdLst>
    <p:notesMasterId r:id="rId7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</p:sldIdLst>
  <p:sldSz cx="10972800" cy="6172200"/>
  <p:notesSz cx="7010400" cy="92964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Century Gothic" panose="020B0502020202020204" pitchFamily="34" charset="0"/>
      <p:regular r:id="rId79"/>
      <p:bold r:id="rId80"/>
      <p:italic r:id="rId81"/>
      <p:boldItalic r:id="rId82"/>
    </p:embeddedFont>
    <p:embeddedFont>
      <p:font typeface="Lucida Sans" panose="020B0602030504020204" pitchFamily="34" charset="77"/>
      <p:regular r:id="rId83"/>
      <p:bold r:id="rId84"/>
      <p:italic r:id="rId85"/>
      <p:boldItalic r:id="rId86"/>
    </p:embeddedFont>
    <p:embeddedFont>
      <p:font typeface="Trebuchet MS" panose="020B0703020202090204" pitchFamily="34" charset="0"/>
      <p:regular r:id="rId87"/>
      <p:bold r:id="rId88"/>
      <p:italic r:id="rId89"/>
      <p:boldItalic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aurean Dyer US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CBB34D-BA47-49D7-80E4-C2AF8E3EE70D}">
  <a:tblStyle styleId="{B0CBB34D-BA47-49D7-80E4-C2AF8E3EE7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EB719D-DE27-4DDC-BDF7-5CD85E8691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314F2D-593A-4CFE-911E-2F2E0EE2F1A0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tcBdr/>
        <a:fill>
          <a:solidFill>
            <a:srgbClr val="D1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1.xml"/><Relationship Id="rId90" Type="http://schemas.openxmlformats.org/officeDocument/2006/relationships/font" Target="fonts/font16.fntdata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3.fntdata"/><Relationship Id="rId61" Type="http://schemas.openxmlformats.org/officeDocument/2006/relationships/slide" Target="slides/slide57.xml"/><Relationship Id="rId82" Type="http://schemas.openxmlformats.org/officeDocument/2006/relationships/font" Target="fonts/font8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7-19T15:53:59.057" idx="1">
    <p:pos x="6000" y="0"/>
    <p:text>+joshuap@nvidia.com should we get rid of this slide, as it is mostly a duplicate of the green bars above?
_Assigned to Joshua Patterson US_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https://github.com/rapidsai</a:t>
            </a:r>
            <a:endParaRPr/>
          </a:p>
        </p:txBody>
      </p:sp>
      <p:sp>
        <p:nvSpPr>
          <p:cNvPr id="283" name="Google Shape;283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d47946af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d47946afa_1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5d47946afa_1_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47946af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5d47946afa_2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5d47946afa_2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d47946a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d47946afa_1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5d47946afa_1_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d47946afa_15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5d47946afa_15_1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5d47946afa_15_1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d47946afa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5d47946afa_1_45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g5d47946afa_1_45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d47946af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5d47946afa_1_17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g5d47946afa_1_17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d47946afa_1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g5d47946afa_12_8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8" name="Google Shape;628;g5d47946afa_12_8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d47946af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g5d47946afa_1_7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g5d47946afa_1_7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47946a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5d47946afa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5d47946afa_4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d47946afa_1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5d47946afa_15_1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5d47946afa_15_1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0" name="Google Shape;710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d47946afa_1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8" name="Google Shape;718;g5d47946afa_15_20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g5d47946afa_15_20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d47946afa_15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g5d47946afa_15_21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2" name="Google Shape;732;g5d47946afa_15_21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3" name="Google Shape;743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1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0" name="Google Shape;770;p1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d47946afa_1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g5d47946afa_15_19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g5d47946afa_15_19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47946afa_1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5d47946afa_14_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g5d47946afa_14_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5" name="Google Shape;855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d47946af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g5d47946afa_1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868" name="Google Shape;868;g5d47946afa_1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d47946afa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5" name="Google Shape;875;g5d47946afa_12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876" name="Google Shape;876;g5d47946afa_12_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d47946afa_1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g5d47946afa_11_8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g5d47946afa_11_89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d47946afa_26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5d47946afa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977" name="Google Shape;977;p3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d47946afa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5d47946afa_11_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00" name="Google Shape;1000;g5d47946afa_11_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d47946afa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1" name="Google Shape;1011;g5d47946afa_11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12" name="Google Shape;1012;g5d47946afa_11_5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d47946afa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3" name="Google Shape;1023;g5d47946afa_1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24" name="Google Shape;1024;g5d47946afa_12_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d47946afa_11_37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032" name="Google Shape;1032;g5d47946afa_11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d47946afa_11_37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039" name="Google Shape;1039;g5d47946afa_1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d47946afa_1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046" name="Google Shape;1046;g5d47946afa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d47946afa_11_3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053" name="Google Shape;1053;g5d47946afa_1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7946a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5" name="Google Shape;1065;g5d47946afa_2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g5d47946afa_2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dd25e3287_4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5dd25e3287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d47946afa_2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d47946afa_20_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g5d47946afa_20_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d47946afa_20_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5d47946afa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47946afa_2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5d47946afa_20_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5d47946afa_20_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d47946afa_11_800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5d47946afa_11_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d47946afa_3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d47946afa_32_3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g5d47946afa_32_3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d47946afa_20_10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76" name="Google Shape;1176;g5d47946afa_2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d47946afa_2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83" name="Google Shape;1183;g5d47946afa_2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d47946afa_20_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90" name="Google Shape;1190;g5d47946afa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d47946afa_11_808:notes"/>
          <p:cNvSpPr txBox="1">
            <a:spLocks noGrp="1"/>
          </p:cNvSpPr>
          <p:nvPr>
            <p:ph type="body" idx="1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g5d47946afa_11_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47946afa_1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5d47946afa_11_6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18" name="Google Shape;418;g5d47946afa_11_68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d47946afa_11_10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5d47946afa_1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dd25e3287_4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211" name="Google Shape;1211;g5dd25e3287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d47946afa_1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7" name="Google Shape;1217;g5d47946afa_15_2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g5d47946afa_15_2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dd25e3287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dd25e3287_4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g5dd25e3287_4_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p5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9" name="Google Shape;1269;p5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6" name="Google Shape;1306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d47946afa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5d47946afa_12_4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g5d47946afa_12_4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33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5d47946afa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l="4242" t="4141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688" y="3219450"/>
            <a:ext cx="2200275" cy="4746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481661" y="5353031"/>
            <a:ext cx="95262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81661" y="4405220"/>
            <a:ext cx="95685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9867900" y="5829300"/>
            <a:ext cx="1104900" cy="3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l="4242" t="4141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0" y="4746625"/>
            <a:ext cx="3455987" cy="7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168275" y="5775325"/>
            <a:ext cx="2762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9636125" y="5699125"/>
            <a:ext cx="1336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584574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5"/>
          <p:cNvCxnSpPr/>
          <p:nvPr/>
        </p:nvCxnSpPr>
        <p:spPr>
          <a:xfrm>
            <a:off x="3584575" y="0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25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4080088" y="4127421"/>
            <a:ext cx="61071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875" y="909638"/>
            <a:ext cx="2559051" cy="2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2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1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61960"/>
                </a:srgbClr>
              </a:gs>
              <a:gs pos="69000">
                <a:srgbClr val="000000">
                  <a:alpha val="76862"/>
                </a:srgbClr>
              </a:gs>
              <a:gs pos="100000">
                <a:srgbClr val="000000">
                  <a:alpha val="7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51" name="Google Shape;1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0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0" name="Google Shape;170;p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1" name="Google Shape;171;p40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1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5" name="Google Shape;175;p4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6" name="Google Shape;176;p41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1" name="Google Shape;181;p42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43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43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5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7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8" name="Google Shape;228;p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2" name="Google Shape;232;p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3" name="Google Shape;233;p56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7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7" name="Google Shape;237;p5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8" name="Google Shape;238;p57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8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2" name="Google Shape;242;p58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3" name="Google Shape;243;p58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59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59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1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6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70" name="Google Shape;27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6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6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75" name="Google Shape;275;p6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79" name="Google Shape;279;p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00063" y="730250"/>
            <a:ext cx="9972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517525" y="2001838"/>
            <a:ext cx="9948900" cy="3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9748838" y="5857875"/>
            <a:ext cx="320700" cy="1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0288588" y="5815013"/>
            <a:ext cx="476248" cy="23812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7" name="Google Shape;217;p52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sai/ucx-p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ail.incubator.apache.org/blog/2018/08/sql-p1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27/single-gpu-cupy-benchmark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ngc.nvidia.com/registry/nvidia-rapidsai-rapidsai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s://rapids.ai/documentation.html" TargetMode="External"/><Relationship Id="rId5" Type="http://schemas.openxmlformats.org/officeDocument/2006/relationships/image" Target="../media/image78.png"/><Relationship Id="rId10" Type="http://schemas.openxmlformats.org/officeDocument/2006/relationships/hyperlink" Target="https://anaconda.org/rapidsai/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9"/>
          <p:cNvSpPr txBox="1">
            <a:spLocks noGrp="1"/>
          </p:cNvSpPr>
          <p:nvPr>
            <p:ph type="subTitle" idx="1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GM, Data Science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endParaRPr/>
          </a:p>
        </p:txBody>
      </p:sp>
      <p:sp>
        <p:nvSpPr>
          <p:cNvPr id="286" name="Google Shape;286;p69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The Platform Inside and Out</a:t>
            </a:r>
            <a:br>
              <a:rPr lang="en-US"/>
            </a:br>
            <a:r>
              <a:rPr lang="en-US"/>
              <a:t>Release 0.8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31" name="Google Shape;531;p79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2" name="Google Shape;532;p79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9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534" name="Google Shape;534;p79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35" name="Google Shape;535;p79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36" name="Google Shape;536;p79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37" name="Google Shape;537;p79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8" name="Google Shape;538;p79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9" name="Google Shape;539;p79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40" name="Google Shape;540;p79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41" name="Google Shape;541;p79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42" name="Google Shape;542;p79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43" name="Google Shape;543;p79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4" name="Google Shape;544;p79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5" name="Google Shape;545;p79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6" name="Google Shape;546;p79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7" name="Google Shape;547;p7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548" name="Google Shape;548;p79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549" name="Google Shape;549;p79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56" name="Google Shape;556;p80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57" name="Google Shape;557;p80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0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559" name="Google Shape;559;p80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60" name="Google Shape;560;p80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61" name="Google Shape;561;p80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62" name="Google Shape;562;p80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3" name="Google Shape;563;p80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4" name="Google Shape;564;p80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65" name="Google Shape;565;p80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66" name="Google Shape;566;p80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67" name="Google Shape;567;p80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68" name="Google Shape;568;p80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9" name="Google Shape;569;p80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0" name="Google Shape;570;p80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1" name="Google Shape;571;p80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572" name="Google Shape;572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574" name="Google Shape;574;p80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575" name="Google Shape;575;p80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88" name="Google Shape;588;p82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89" name="Google Shape;589;p82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2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591" name="Google Shape;591;p82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92" name="Google Shape;592;p82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93" name="Google Shape;593;p82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94" name="Google Shape;594;p82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5" name="Google Shape;595;p82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6" name="Google Shape;596;p8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97" name="Google Shape;597;p8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98" name="Google Shape;598;p8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99" name="Google Shape;599;p8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00" name="Google Shape;600;p82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1" name="Google Shape;601;p82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2" name="Google Shape;602;p82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03" name="Google Shape;603;p82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04" name="Google Shape;604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>
            <a:spLocks noGrp="1"/>
          </p:cNvSpPr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06" name="Google Shape;606;p82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07" name="Google Shape;607;p82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614" name="Google Shape;614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673398"/>
            <a:ext cx="2825391" cy="282539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3"/>
          <p:cNvSpPr/>
          <p:nvPr/>
        </p:nvSpPr>
        <p:spPr>
          <a:xfrm>
            <a:off x="2541100" y="1613475"/>
            <a:ext cx="8096700" cy="42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PyData Native</a:t>
            </a:r>
            <a:endParaRPr sz="1800" b="1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Built on top of NumPy, Pandas Scikit-Learn, etc. (easy to migrate)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same APIs (easy to train)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same developer community (well trusted)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Scales</a:t>
            </a:r>
            <a:endParaRPr sz="1800" b="1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install and use on a laptop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out to thousand-node clusters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Popular</a:t>
            </a:r>
            <a:endParaRPr sz="1800" b="1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common parallelism framework today at PyData and SciPy conferences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Deployable</a:t>
            </a:r>
            <a:endParaRPr sz="1800" b="1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HPC: SLURM, PBS, LSF, SGE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Cloud: Kubernetes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Hadoop/Spark: Yarn</a:t>
            </a:r>
            <a:endParaRPr sz="1800" b="0" i="0" u="none" strike="noStrike" cap="non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22" name="Google Shape;622;p84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in the works </a:t>
            </a:r>
            <a:r>
              <a:rPr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endParaRPr sz="180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623" name="Google Shape;623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5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5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5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85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5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6" name="Google Shape;636;p85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5"/>
          <p:cNvPicPr preferRelativeResize="0"/>
          <p:nvPr/>
        </p:nvPicPr>
        <p:blipFill rotWithShape="1">
          <a:blip r:embed="rId4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85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0" name="Google Shape;640;p85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1" name="Google Shape;641;p8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 descr="pandas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5" descr="Scikit learn logo small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85" descr="Image result for numb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51" name="Google Shape;651;p86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6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6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4" name="Google Shape;654;p86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6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6" name="Google Shape;656;p86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lang="en-US" sz="18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86"/>
          <p:cNvPicPr preferRelativeResize="0"/>
          <p:nvPr/>
        </p:nvPicPr>
        <p:blipFill rotWithShape="1">
          <a:blip r:embed="rId3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6"/>
          <p:cNvPicPr preferRelativeResize="0"/>
          <p:nvPr/>
        </p:nvPicPr>
        <p:blipFill rotWithShape="1">
          <a:blip r:embed="rId3">
            <a:alphaModFix/>
          </a:blip>
          <a:srcRect l="11646" t="21413" r="12285" b="20097"/>
          <a:stretch/>
        </p:blipFill>
        <p:spPr>
          <a:xfrm>
            <a:off x="8067837" y="151867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45788" y="20217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86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61" name="Google Shape;661;p86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62" name="Google Shape;662;p86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3" name="Google Shape;663;p86"/>
          <p:cNvSpPr txBox="1"/>
          <p:nvPr/>
        </p:nvSpPr>
        <p:spPr>
          <a:xfrm>
            <a:off x="3784050" y="549261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sz="24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4" name="Google Shape;664;p86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86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6" name="Google Shape;666;p86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6" descr="pandas-logo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6" descr="Scikit learn logo small.sv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6" descr="Image result for numba logo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6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6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4" name="Google Shape;674;p86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9788" y="3887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06050" y="2297257"/>
            <a:ext cx="930051" cy="93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293" name="Google Shape;293;p7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294" name="Google Shape;294;p70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295" name="Google Shape;295;p70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6" name="Google Shape;296;p70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0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298" name="Google Shape;298;p70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299" name="Google Shape;299;p70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00" name="Google Shape;300;p70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01" name="Google Shape;301;p70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2" name="Google Shape;302;p70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" name="Google Shape;303;p70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04" name="Google Shape;304;p70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05" name="Google Shape;305;p70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06" name="Google Shape;306;p70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07" name="Google Shape;307;p70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8" name="Google Shape;308;p70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9" name="Google Shape;309;p70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0" name="Google Shape;310;p70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11" name="Google Shape;31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0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88" name="Google Shape;688;p8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89" name="Google Shape;689;p88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91" name="Google Shape;691;p8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92" name="Google Shape;692;p8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93" name="Google Shape;693;p8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94" name="Google Shape;694;p88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5" name="Google Shape;695;p88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96" name="Google Shape;696;p8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97" name="Google Shape;697;p8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98" name="Google Shape;698;p8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99" name="Google Shape;699;p8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00" name="Google Shape;700;p8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1" name="Google Shape;701;p8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" name="Google Shape;702;p8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3" name="Google Shape;703;p8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704" name="Google Shape;704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706" name="Google Shape;706;p8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707" name="Google Shape;707;p8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714" name="Google Shape;714;p8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715" name="Google Shape;715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22" name="Google Shape;722;p90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723" name="Google Shape;723;p90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724" name="Google Shape;724;p90"/>
          <p:cNvSpPr txBox="1">
            <a:spLocks noGrp="1"/>
          </p:cNvSpPr>
          <p:nvPr>
            <p:ph type="body" idx="1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725" name="Google Shape;7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35" name="Google Shape;735;p91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736" name="Google Shape;736;p91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en-US" sz="1800" b="1"/>
              <a:t>Library</a:t>
            </a:r>
            <a:endParaRPr/>
          </a:p>
        </p:txBody>
      </p:sp>
      <p:sp>
        <p:nvSpPr>
          <p:cNvPr id="737" name="Google Shape;737;p91"/>
          <p:cNvSpPr txBox="1">
            <a:spLocks noGrp="1"/>
          </p:cNvSpPr>
          <p:nvPr>
            <p:ph type="body" idx="1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grpSp>
        <p:nvGrpSpPr>
          <p:cNvPr id="738" name="Google Shape;738;p91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739" name="Google Shape;739;p91"/>
            <p:cNvPicPr preferRelativeResize="0"/>
            <p:nvPr/>
          </p:nvPicPr>
          <p:blipFill rotWithShape="1">
            <a:blip r:embed="rId3">
              <a:alphaModFix/>
            </a:blip>
            <a:srcRect b="4461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91"/>
            <p:cNvPicPr preferRelativeResize="0"/>
            <p:nvPr/>
          </p:nvPicPr>
          <p:blipFill rotWithShape="1">
            <a:blip r:embed="rId3">
              <a:alphaModFix/>
            </a:blip>
            <a:srcRect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47" name="Google Shape;747;p92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48" name="Google Shape;748;p92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92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50" name="Google Shape;750;p92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51" name="Google Shape;751;p92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52" name="Google Shape;752;p92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53" name="Google Shape;753;p92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4" name="Google Shape;754;p92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55" name="Google Shape;755;p92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56" name="Google Shape;756;p92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57" name="Google Shape;757;p92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58" name="Google Shape;758;p92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59" name="Google Shape;759;p92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0" name="Google Shape;760;p92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1" name="Google Shape;761;p92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62" name="Google Shape;762;p92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763" name="Google Shape;763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2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765" name="Google Shape;765;p9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66" name="Google Shape;766;p92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73" name="Google Shape;773;p93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4" name="Google Shape;774;p93"/>
          <p:cNvSpPr/>
          <p:nvPr/>
        </p:nvSpPr>
        <p:spPr>
          <a:xfrm>
            <a:off x="498355" y="2170400"/>
            <a:ext cx="48099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v0.8 String Support: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 Expressions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Element-wise operations</a:t>
            </a:r>
            <a:endParaRPr/>
          </a:p>
          <a:p>
            <a:pPr marL="12001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Split, Find, Extract, Cat, Typecasting, etc…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GroupBys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Joins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v0.9+ String Support:</a:t>
            </a:r>
            <a:endParaRPr sz="18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cuStrings into libcudf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Extensive performance optimization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Pandas String API compatibility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Categorical column support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75" name="Google Shape;775;p93"/>
          <p:cNvPicPr preferRelativeResize="0"/>
          <p:nvPr/>
        </p:nvPicPr>
        <p:blipFill rotWithShape="1">
          <a:blip r:embed="rId3">
            <a:alphaModFix/>
          </a:blip>
          <a:srcRect l="1319" t="1637" r="6151" b="2147"/>
          <a:stretch/>
        </p:blipFill>
        <p:spPr>
          <a:xfrm>
            <a:off x="5488000" y="2307348"/>
            <a:ext cx="4986449" cy="341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 of ETL</a:t>
            </a:r>
            <a:endParaRPr/>
          </a:p>
        </p:txBody>
      </p:sp>
      <p:sp>
        <p:nvSpPr>
          <p:cNvPr id="782" name="Google Shape;782;p9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cuIO is born</a:t>
            </a:r>
            <a:endParaRPr/>
          </a:p>
        </p:txBody>
      </p:sp>
      <p:sp>
        <p:nvSpPr>
          <p:cNvPr id="783" name="Google Shape;783;p94"/>
          <p:cNvSpPr txBox="1">
            <a:spLocks noGrp="1"/>
          </p:cNvSpPr>
          <p:nvPr>
            <p:ph type="body" idx="1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Follows the APIs of Pandas and provide &gt;10x speedup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HDF5 Reader - v0.10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784" name="Google Shape;784;p94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lang="en-US" sz="800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lang="en-US" sz="800" i="1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sz="800" i="1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5" name="Google Shape;785;p94"/>
          <p:cNvPicPr preferRelativeResize="0"/>
          <p:nvPr/>
        </p:nvPicPr>
        <p:blipFill rotWithShape="1">
          <a:blip r:embed="rId4">
            <a:alphaModFix/>
          </a:blip>
          <a:srcRect l="4030" r="-4030"/>
          <a:stretch/>
        </p:blipFill>
        <p:spPr>
          <a:xfrm>
            <a:off x="5030925" y="1850475"/>
            <a:ext cx="5941876" cy="31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>
            <a:spLocks noGrp="1"/>
          </p:cNvSpPr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6" name="Google Shape;79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7" name="Google Shape;797;p96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99" name="Google Shape;799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1" name="Google Shape;801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2" name="Google Shape;802;p96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3" name="Google Shape;803;p96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4" name="Google Shape;804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5" name="Google Shape;805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6" name="Google Shape;806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7" name="Google Shape;807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08" name="Google Shape;808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0" name="Google Shape;810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811" name="Google Shape;811;p96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12" name="Google Shape;812;p96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813" name="Google Shape;813;p96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14" name="Google Shape;814;p96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15" name="Google Shape;815;p96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16" name="Google Shape;816;p96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823" name="Google Shape;823;p97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__cuda_array_interface__</a:t>
            </a:r>
            <a:endParaRPr/>
          </a:p>
        </p:txBody>
      </p:sp>
      <p:pic>
        <p:nvPicPr>
          <p:cNvPr id="824" name="Google Shape;824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7082" y="2219131"/>
            <a:ext cx="1607370" cy="161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0804" y="5086671"/>
            <a:ext cx="4022608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351" y="2909228"/>
            <a:ext cx="31750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6635" y="4559749"/>
            <a:ext cx="3057692" cy="130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5308" y="1735603"/>
            <a:ext cx="285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7"/>
          <p:cNvSpPr txBox="1"/>
          <p:nvPr/>
        </p:nvSpPr>
        <p:spPr>
          <a:xfrm>
            <a:off x="7023375" y="1775275"/>
            <a:ext cx="17442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19" name="Google Shape;319;p7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20" name="Google Shape;320;p71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21" name="Google Shape;321;p71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2" name="Google Shape;322;p71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23" name="Google Shape;323;p71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4" name="Google Shape;324;p71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25" name="Google Shape;325;p71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6" name="Google Shape;326;p71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27" name="Google Shape;327;p71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28" name="Google Shape;328;p71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29" name="Google Shape;329;p71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30" name="Google Shape;330;p71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31" name="Google Shape;331;p71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32" name="Google Shape;332;p71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33" name="Google Shape;333;p71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34" name="Google Shape;334;p71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35" name="Google Shape;335;p71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36" name="Google Shape;336;p71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37" name="Google Shape;337;p71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38" name="Google Shape;338;p71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39" name="Google Shape;339;p71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40" name="Google Shape;340;p71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41" name="Google Shape;341;p71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42" name="Google Shape;342;p71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3" name="Google Shape;343;p71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4" name="Google Shape;344;p71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71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71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347" name="Google Shape;347;p71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836" name="Google Shape;836;p98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chemeClr val="accent3"/>
                </a:solidFill>
              </a:rPr>
              <a:t>__cuda_array_interface__</a:t>
            </a:r>
            <a:endParaRPr/>
          </a:p>
        </p:txBody>
      </p:sp>
      <p:pic>
        <p:nvPicPr>
          <p:cNvPr id="837" name="Google Shape;837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9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549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45977" y="31706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98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4" name="Google Shape;844;p98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5" name="Google Shape;845;p98"/>
          <p:cNvCxnSpPr/>
          <p:nvPr/>
        </p:nvCxnSpPr>
        <p:spPr>
          <a:xfrm rot="10800000" flipH="1">
            <a:off x="4747098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6" name="Google Shape;846;p98"/>
          <p:cNvCxnSpPr/>
          <p:nvPr/>
        </p:nvCxnSpPr>
        <p:spPr>
          <a:xfrm>
            <a:off x="3473186" y="3483100"/>
            <a:ext cx="748905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7" name="Google Shape;847;p98"/>
          <p:cNvCxnSpPr/>
          <p:nvPr/>
        </p:nvCxnSpPr>
        <p:spPr>
          <a:xfrm rot="10800000" flipH="1">
            <a:off x="5017684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8" name="Google Shape;848;p98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49" name="Google Shape;849;p98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50" name="Google Shape;850;p98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851" name="Google Shape;851;p98"/>
          <p:cNvSpPr txBox="1"/>
          <p:nvPr/>
        </p:nvSpPr>
        <p:spPr>
          <a:xfrm>
            <a:off x="68295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52" name="Google Shape;852;p98"/>
          <p:cNvCxnSpPr/>
          <p:nvPr/>
        </p:nvCxnSpPr>
        <p:spPr>
          <a:xfrm rot="10800000" flipH="1">
            <a:off x="6829886" y="2417504"/>
            <a:ext cx="451200" cy="563100"/>
          </a:xfrm>
          <a:prstGeom prst="straightConnector1">
            <a:avLst/>
          </a:prstGeom>
          <a:noFill/>
          <a:ln w="38100" cap="flat" cmpd="sng">
            <a:solidFill>
              <a:srgbClr val="FED17D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859" name="Google Shape;859;p9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860" name="Google Shape;8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9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871" name="Google Shape;871;p100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872" name="Google Shape;872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879" name="Google Shape;879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6" name="Google Shape;886;p102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65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Architecture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Time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Single CPU Core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Forty CPU Cores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One GPU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Eight GPUs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87" name="Google Shape;887;p10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888" name="Google Shape;888;p10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889" name="Google Shape;889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2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sz="1200" b="1" i="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1" name="Google Shape;891;p102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899" name="Google Shape;899;p10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900" name="Google Shape;900;p103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901" name="Google Shape;901;p103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902" name="Google Shape;902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4" name="Google Shape;914;p10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15" name="Google Shape;915;p105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17" name="Google Shape;917;p10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18" name="Google Shape;918;p10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19" name="Google Shape;919;p10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20" name="Google Shape;920;p105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1" name="Google Shape;921;p105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2" name="Google Shape;922;p10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3" name="Google Shape;923;p10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4" name="Google Shape;924;p10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25" name="Google Shape;925;p10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26" name="Google Shape;92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28" name="Google Shape;928;p10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929" name="Google Shape;929;p10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930" name="Google Shape;930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31" name="Google Shape;931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32" name="Google Shape;932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33" name="Google Shape;933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34" name="Google Shape;934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941" name="Google Shape;941;p10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id="942" name="Google Shape;942;p106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b="-1339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6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944" name="Google Shape;944;p106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945" name="Google Shape;945;p106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946" name="Google Shape;946;p106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7" name="Google Shape;947;p106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8" name="Google Shape;948;p106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id="949" name="Google Shape;949;p106" descr="Line Arrow: Rotate r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6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1" name="Google Shape;951;p106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952" name="Google Shape;952;p106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953" name="Google Shape;953;p106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4" name="Google Shape;954;p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6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961" name="Google Shape;961;p107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962" name="Google Shape;962;p107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3" name="Google Shape;963;p107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4" name="Google Shape;964;p107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965" name="Google Shape;965;p107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966" name="Google Shape;966;p107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7" name="Google Shape;967;p107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8" name="Google Shape;968;p107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969" name="Google Shape;969;p107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970" name="Google Shape;970;p107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1" name="Google Shape;971;p107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72" name="Google Shape;972;p107"/>
          <p:cNvCxnSpPr>
            <a:stCxn id="962" idx="3"/>
            <a:endCxn id="970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973" name="Google Shape;973;p107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353" name="Google Shape;353;p7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354" name="Google Shape;354;p72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355" name="Google Shape;355;p72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356" name="Google Shape;356;p72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357" name="Google Shape;357;p72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358" name="Google Shape;358;p7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72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0" name="Google Shape;360;p72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361" name="Google Shape;361;p72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362" name="Google Shape;362;p72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363" name="Google Shape;363;p72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364" name="Google Shape;364;p72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365" name="Google Shape;365;p72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366" name="Google Shape;366;p72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367" name="Google Shape;367;p72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369" name="Google Shape;369;p72"/>
            <p:cNvCxnSpPr>
              <a:stCxn id="370" idx="3"/>
            </p:cNvCxnSpPr>
            <p:nvPr/>
          </p:nvCxnSpPr>
          <p:spPr>
            <a:xfrm rot="10800000" flipH="1">
              <a:off x="3558356" y="4917465"/>
              <a:ext cx="4134300" cy="912000"/>
            </a:xfrm>
            <a:prstGeom prst="bentConnector3">
              <a:avLst>
                <a:gd name="adj1" fmla="val 100056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371" name="Google Shape;371;p72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373" name="Google Shape;373;p72"/>
            <p:cNvCxnSpPr>
              <a:stCxn id="374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name="adj1" fmla="val 99823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375" name="Google Shape;375;p72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377" name="Google Shape;377;p72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374" name="Google Shape;374;p72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370" name="Google Shape;370;p72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378" name="Google Shape;378;p72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8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980" name="Google Shape;980;p10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981" name="Google Shape;981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8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983" name="Google Shape;983;p108"/>
          <p:cNvSpPr/>
          <p:nvPr/>
        </p:nvSpPr>
        <p:spPr>
          <a:xfrm>
            <a:off x="4044048" y="2607023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Statistical Inference</a:t>
            </a:r>
            <a:endParaRPr sz="1200"/>
          </a:p>
        </p:txBody>
      </p:sp>
      <p:sp>
        <p:nvSpPr>
          <p:cNvPr id="984" name="Google Shape;984;p108"/>
          <p:cNvSpPr/>
          <p:nvPr/>
        </p:nvSpPr>
        <p:spPr>
          <a:xfrm>
            <a:off x="4044048" y="3308500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985" name="Google Shape;985;p108"/>
          <p:cNvSpPr/>
          <p:nvPr/>
        </p:nvSpPr>
        <p:spPr>
          <a:xfrm>
            <a:off x="4044048" y="4009977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986" name="Google Shape;986;p108"/>
          <p:cNvSpPr/>
          <p:nvPr/>
        </p:nvSpPr>
        <p:spPr>
          <a:xfrm>
            <a:off x="4044048" y="4711454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 Forecasting</a:t>
            </a:r>
            <a:endParaRPr sz="1200"/>
          </a:p>
        </p:txBody>
      </p:sp>
      <p:sp>
        <p:nvSpPr>
          <p:cNvPr id="987" name="Google Shape;987;p108"/>
          <p:cNvSpPr/>
          <p:nvPr/>
        </p:nvSpPr>
        <p:spPr>
          <a:xfrm>
            <a:off x="4044048" y="5412933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Recommendations</a:t>
            </a:r>
            <a:endParaRPr sz="1200"/>
          </a:p>
        </p:txBody>
      </p:sp>
      <p:sp>
        <p:nvSpPr>
          <p:cNvPr id="988" name="Google Shape;988;p108"/>
          <p:cNvSpPr txBox="1"/>
          <p:nvPr/>
        </p:nvSpPr>
        <p:spPr>
          <a:xfrm>
            <a:off x="7610344" y="1737636"/>
            <a:ext cx="2450244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Random Forests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/>
          </a:p>
        </p:txBody>
      </p:sp>
      <p:sp>
        <p:nvSpPr>
          <p:cNvPr id="989" name="Google Shape;989;p108"/>
          <p:cNvSpPr txBox="1"/>
          <p:nvPr/>
        </p:nvSpPr>
        <p:spPr>
          <a:xfrm>
            <a:off x="7610344" y="2444812"/>
            <a:ext cx="1894054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Bayesian Inference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Mixture Models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Markov Models</a:t>
            </a:r>
            <a:endParaRPr/>
          </a:p>
        </p:txBody>
      </p:sp>
      <p:sp>
        <p:nvSpPr>
          <p:cNvPr id="990" name="Google Shape;990;p108"/>
          <p:cNvSpPr txBox="1"/>
          <p:nvPr/>
        </p:nvSpPr>
        <p:spPr>
          <a:xfrm>
            <a:off x="7610344" y="3229388"/>
            <a:ext cx="1979881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991" name="Google Shape;991;p108"/>
          <p:cNvSpPr txBox="1"/>
          <p:nvPr/>
        </p:nvSpPr>
        <p:spPr>
          <a:xfrm>
            <a:off x="7610344" y="3847765"/>
            <a:ext cx="2563523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/>
          </a:p>
        </p:txBody>
      </p:sp>
      <p:sp>
        <p:nvSpPr>
          <p:cNvPr id="992" name="Google Shape;992;p108"/>
          <p:cNvSpPr txBox="1"/>
          <p:nvPr/>
        </p:nvSpPr>
        <p:spPr>
          <a:xfrm>
            <a:off x="7610344" y="4715442"/>
            <a:ext cx="1874296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3" name="Google Shape;993;p108"/>
          <p:cNvSpPr txBox="1"/>
          <p:nvPr/>
        </p:nvSpPr>
        <p:spPr>
          <a:xfrm>
            <a:off x="7610344" y="5500021"/>
            <a:ext cx="2543771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Implicit Matrix Factorization</a:t>
            </a:r>
            <a:endParaRPr/>
          </a:p>
        </p:txBody>
      </p:sp>
      <p:sp>
        <p:nvSpPr>
          <p:cNvPr id="994" name="Google Shape;994;p108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995" name="Google Shape;995;p108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6" name="Google Shape;996;p108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03" name="Google Shape;1003;p109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04" name="Google Shape;1004;p10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0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006" name="Google Shape;1006;p109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09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0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Code Example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GPU-</a:t>
            </a:r>
            <a:r>
              <a:rPr lang="en-US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Clustering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5" name="Google Shape;1015;p110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16" name="Google Shape;1016;p110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10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sz="1200" b="1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018" name="Google Shape;1018;p110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10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0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Code 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7" name="Google Shape;1027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252" y="124468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6227" y="1489435"/>
            <a:ext cx="2441050" cy="43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11"/>
          <p:cNvSpPr txBox="1"/>
          <p:nvPr/>
        </p:nvSpPr>
        <p:spPr>
          <a:xfrm>
            <a:off x="6181350" y="3673975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vs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35" name="Google Shape;1035;p11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 2018 - RAPIDS 0.1</a:t>
            </a:r>
            <a:endParaRPr/>
          </a:p>
        </p:txBody>
      </p:sp>
      <p:graphicFrame>
        <p:nvGraphicFramePr>
          <p:cNvPr id="1036" name="Google Shape;1036;p112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42" name="Google Shape;1042;p11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June 2019 - RAPIDS 0.8</a:t>
            </a:r>
            <a:endParaRPr/>
          </a:p>
        </p:txBody>
      </p:sp>
      <p:graphicFrame>
        <p:nvGraphicFramePr>
          <p:cNvPr id="1043" name="Google Shape;1043;p113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49" name="Google Shape;1049;p11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050" name="Google Shape;1050;p114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56" name="Google Shape;1056;p11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January 2020 - RAPIDS 0.12?</a:t>
            </a:r>
            <a:endParaRPr/>
          </a:p>
        </p:txBody>
      </p:sp>
      <p:graphicFrame>
        <p:nvGraphicFramePr>
          <p:cNvPr id="1057" name="Google Shape;1057;p115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Google Shape;1068;p117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69" name="Google Shape;1069;p117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17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71" name="Google Shape;1071;p117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72" name="Google Shape;1072;p117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73" name="Google Shape;1073;p117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74" name="Google Shape;1074;p117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5" name="Google Shape;1075;p117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6" name="Google Shape;1076;p117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77" name="Google Shape;1077;p117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78" name="Google Shape;1078;p117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79" name="Google Shape;1079;p117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80" name="Google Shape;1080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17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82" name="Google Shape;1082;p11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083" name="Google Shape;1083;p117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084" name="Google Shape;1084;p117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85" name="Google Shape;1085;p117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86" name="Google Shape;1086;p117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87" name="Google Shape;1087;p117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88" name="Google Shape;1088;p117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384" name="Google Shape;384;p73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385" name="Google Shape;385;p73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386" name="Google Shape;386;p73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387" name="Google Shape;387;p73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388" name="Google Shape;388;p73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389" name="Google Shape;389;p73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0" name="Google Shape;390;p73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393" name="Google Shape;393;p73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394" name="Google Shape;394;p73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5" name="Google Shape;395;p73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396" name="Google Shape;396;p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73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98" name="Google Shape;398;p73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399" name="Google Shape;399;p73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00" name="Google Shape;400;p73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01" name="Google Shape;401;p73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w="381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02" name="Google Shape;402;p73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03" name="Google Shape;403;p73"/>
          <p:cNvCxnSpPr>
            <a:stCxn id="404" idx="3"/>
          </p:cNvCxnSpPr>
          <p:nvPr/>
        </p:nvCxnSpPr>
        <p:spPr>
          <a:xfrm rot="10800000" flipH="1">
            <a:off x="4094244" y="4800340"/>
            <a:ext cx="4134300" cy="912000"/>
          </a:xfrm>
          <a:prstGeom prst="bentConnector3">
            <a:avLst>
              <a:gd name="adj1" fmla="val 100056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05" name="Google Shape;405;p73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06" name="Google Shape;406;p73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07" name="Google Shape;407;p73"/>
          <p:cNvCxnSpPr>
            <a:stCxn id="408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name="adj1" fmla="val 99823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09" name="Google Shape;409;p73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08" name="Google Shape;408;p73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04" name="Google Shape;404;p73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73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12" name="Google Shape;412;p73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73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73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095" name="Google Shape;1095;p11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Seamless integration with cuDF and cuML</a:t>
            </a:r>
            <a:endParaRPr>
              <a:solidFill>
                <a:schemeClr val="dk2"/>
              </a:solidFill>
            </a:endParaRPr>
          </a:p>
          <a:p>
            <a:pPr marL="571500" lvl="1" indent="-10160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Python APIs accepts and returns cuDF DataFrames</a:t>
            </a:r>
            <a:endParaRPr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Features</a:t>
            </a:r>
            <a:endParaRPr>
              <a:solidFill>
                <a:schemeClr val="dk2"/>
              </a:solidFill>
            </a:endParaRPr>
          </a:p>
          <a:p>
            <a:pPr marL="857250" lvl="1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Extensive collection of algorithm, primitive, and utility functions**</a:t>
            </a:r>
            <a:endParaRPr>
              <a:solidFill>
                <a:schemeClr val="dk2"/>
              </a:solidFill>
            </a:endParaRPr>
          </a:p>
          <a:p>
            <a:pPr marL="857250" lvl="1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Python API:</a:t>
            </a:r>
            <a:endParaRPr>
              <a:solidFill>
                <a:schemeClr val="dk2"/>
              </a:solidFill>
            </a:endParaRPr>
          </a:p>
          <a:p>
            <a:pPr marL="1374775" lvl="2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Multiple APIs: NetworkX, Pregel</a:t>
            </a:r>
            <a:r>
              <a:rPr lang="en-US" sz="1600" baseline="30000">
                <a:solidFill>
                  <a:schemeClr val="dk2"/>
                </a:solidFill>
              </a:rPr>
              <a:t>**</a:t>
            </a:r>
            <a:r>
              <a:rPr lang="en-US" sz="1600">
                <a:solidFill>
                  <a:schemeClr val="dk2"/>
                </a:solidFill>
              </a:rPr>
              <a:t>, Frontier</a:t>
            </a:r>
            <a:r>
              <a:rPr lang="en-US" sz="1600" baseline="30000">
                <a:solidFill>
                  <a:schemeClr val="dk2"/>
                </a:solidFill>
              </a:rPr>
              <a:t>**</a:t>
            </a:r>
            <a:endParaRPr sz="1600">
              <a:solidFill>
                <a:schemeClr val="dk2"/>
              </a:solidFill>
            </a:endParaRPr>
          </a:p>
          <a:p>
            <a:pPr marL="1374775" lvl="2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Graph Query Language</a:t>
            </a:r>
            <a:r>
              <a:rPr lang="en-US" sz="1600" baseline="30000">
                <a:solidFill>
                  <a:schemeClr val="dk2"/>
                </a:solidFill>
              </a:rPr>
              <a:t>**</a:t>
            </a:r>
            <a:endParaRPr sz="1600">
              <a:solidFill>
                <a:schemeClr val="dk2"/>
              </a:solidFill>
            </a:endParaRPr>
          </a:p>
          <a:p>
            <a:pPr marL="857250" lvl="1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C/C++</a:t>
            </a:r>
            <a:endParaRPr>
              <a:solidFill>
                <a:schemeClr val="dk2"/>
              </a:solidFill>
            </a:endParaRPr>
          </a:p>
          <a:p>
            <a:pPr marL="1374775" lvl="2" indent="-285750" algn="l" rtl="0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Full featured C++ API that gives both an easy to use experience, as well as exposing lower-level granular control to developers</a:t>
            </a:r>
            <a:endParaRPr sz="1600">
              <a:solidFill>
                <a:schemeClr val="dk2"/>
              </a:solidFill>
            </a:endParaRPr>
          </a:p>
          <a:p>
            <a:pPr marL="0" lvl="1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Breakthrough Performance</a:t>
            </a:r>
            <a:endParaRPr/>
          </a:p>
        </p:txBody>
      </p:sp>
      <p:sp>
        <p:nvSpPr>
          <p:cNvPr id="1096" name="Google Shape;1096;p11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 Easy-of-Use</a:t>
            </a:r>
            <a:endParaRPr/>
          </a:p>
        </p:txBody>
      </p:sp>
      <p:sp>
        <p:nvSpPr>
          <p:cNvPr id="1097" name="Google Shape;1097;p118"/>
          <p:cNvSpPr txBox="1"/>
          <p:nvPr/>
        </p:nvSpPr>
        <p:spPr>
          <a:xfrm>
            <a:off x="9221575" y="5476600"/>
            <a:ext cx="1708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** On Roadmap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Technology Stack</a:t>
            </a:r>
            <a:endParaRPr/>
          </a:p>
        </p:txBody>
      </p:sp>
      <p:sp>
        <p:nvSpPr>
          <p:cNvPr id="1103" name="Google Shape;1103;p119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4" name="Google Shape;1104;p119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5" name="Google Shape;1105;p119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106" name="Google Shape;1106;p119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107" name="Google Shape;1107;p119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8" name="Google Shape;1108;p119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109" name="Google Shape;1109;p119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110" name="Google Shape;1110;p119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119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2" name="Google Shape;1112;p119"/>
          <p:cNvCxnSpPr>
            <a:stCxn id="1103" idx="3"/>
            <a:endCxn id="111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1113" name="Google Shape;1113;p119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sp>
        <p:nvSpPr>
          <p:cNvPr id="1114" name="Google Shape;1114;p119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115" name="Google Shape;1115;p119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116" name="Google Shape;1116;p119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119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4" name="Google Shape;1124;p1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125" name="Google Shape;1125;p120"/>
          <p:cNvSpPr/>
          <p:nvPr/>
        </p:nvSpPr>
        <p:spPr>
          <a:xfrm>
            <a:off x="40440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126" name="Google Shape;1126;p120"/>
          <p:cNvSpPr/>
          <p:nvPr/>
        </p:nvSpPr>
        <p:spPr>
          <a:xfrm>
            <a:off x="40440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127" name="Google Shape;1127;p120"/>
          <p:cNvSpPr/>
          <p:nvPr/>
        </p:nvSpPr>
        <p:spPr>
          <a:xfrm>
            <a:off x="40440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128" name="Google Shape;1128;p120"/>
          <p:cNvSpPr/>
          <p:nvPr/>
        </p:nvSpPr>
        <p:spPr>
          <a:xfrm>
            <a:off x="40440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129" name="Google Shape;1129;p120"/>
          <p:cNvSpPr/>
          <p:nvPr/>
        </p:nvSpPr>
        <p:spPr>
          <a:xfrm>
            <a:off x="40440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130" name="Google Shape;1130;p120"/>
          <p:cNvSpPr/>
          <p:nvPr/>
        </p:nvSpPr>
        <p:spPr>
          <a:xfrm>
            <a:off x="4044048" y="54129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131" name="Google Shape;1131;p120"/>
          <p:cNvSpPr txBox="1"/>
          <p:nvPr/>
        </p:nvSpPr>
        <p:spPr>
          <a:xfrm>
            <a:off x="76102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120"/>
          <p:cNvSpPr txBox="1"/>
          <p:nvPr/>
        </p:nvSpPr>
        <p:spPr>
          <a:xfrm>
            <a:off x="76103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76103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7610344" y="55000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120"/>
          <p:cNvSpPr/>
          <p:nvPr/>
        </p:nvSpPr>
        <p:spPr>
          <a:xfrm>
            <a:off x="1028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136" name="Google Shape;1136;p120"/>
          <p:cNvSpPr txBox="1"/>
          <p:nvPr/>
        </p:nvSpPr>
        <p:spPr>
          <a:xfrm>
            <a:off x="16574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120"/>
          <p:cNvSpPr/>
          <p:nvPr/>
        </p:nvSpPr>
        <p:spPr>
          <a:xfrm>
            <a:off x="1028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138" name="Google Shape;1138;p120"/>
          <p:cNvSpPr txBox="1"/>
          <p:nvPr/>
        </p:nvSpPr>
        <p:spPr>
          <a:xfrm>
            <a:off x="76102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120"/>
          <p:cNvSpPr txBox="1"/>
          <p:nvPr/>
        </p:nvSpPr>
        <p:spPr>
          <a:xfrm>
            <a:off x="76102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 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120"/>
          <p:cNvSpPr/>
          <p:nvPr/>
        </p:nvSpPr>
        <p:spPr>
          <a:xfrm>
            <a:off x="1071380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141" name="Google Shape;114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IN CUGRAPH</a:t>
            </a:r>
            <a:endParaRPr/>
          </a:p>
        </p:txBody>
      </p:sp>
      <p:sp>
        <p:nvSpPr>
          <p:cNvPr id="1147" name="Google Shape;1147;p121"/>
          <p:cNvSpPr txBox="1">
            <a:spLocks noGrp="1"/>
          </p:cNvSpPr>
          <p:nvPr>
            <p:ph type="body" idx="1"/>
          </p:nvPr>
        </p:nvSpPr>
        <p:spPr>
          <a:xfrm>
            <a:off x="516750" y="2103025"/>
            <a:ext cx="49713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COO-to/from-CSR Conversion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Renumbering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PageRank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Personal PageRank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Jaccard (1 and 2-hop)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Weighted Jaccard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Overlap Coefficient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Single Source Shortest Path (SSSP)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Breadth First Search (BFS)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285750" lvl="0" indent="-171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1148" name="Google Shape;1148;p1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solidFill>
                  <a:srgbClr val="9900FF"/>
                </a:solidFill>
              </a:rPr>
              <a:t>Current Single GPU Algorithms – as of v0.8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149" name="Google Shape;1149;p121"/>
          <p:cNvSpPr txBox="1"/>
          <p:nvPr/>
        </p:nvSpPr>
        <p:spPr>
          <a:xfrm>
            <a:off x="1796279" y="5885968"/>
            <a:ext cx="1410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MG – Multi-GPU</a:t>
            </a:r>
            <a:endParaRPr/>
          </a:p>
        </p:txBody>
      </p:sp>
      <p:sp>
        <p:nvSpPr>
          <p:cNvPr id="1150" name="Google Shape;1150;p121"/>
          <p:cNvSpPr txBox="1"/>
          <p:nvPr/>
        </p:nvSpPr>
        <p:spPr>
          <a:xfrm>
            <a:off x="0" y="5885968"/>
            <a:ext cx="14367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SG – Single GPU</a:t>
            </a:r>
            <a:endParaRPr/>
          </a:p>
        </p:txBody>
      </p:sp>
      <p:sp>
        <p:nvSpPr>
          <p:cNvPr id="1151" name="Google Shape;1151;p121"/>
          <p:cNvSpPr txBox="1">
            <a:spLocks noGrp="1"/>
          </p:cNvSpPr>
          <p:nvPr>
            <p:ph type="body" idx="1"/>
          </p:nvPr>
        </p:nvSpPr>
        <p:spPr>
          <a:xfrm>
            <a:off x="5488050" y="2103025"/>
            <a:ext cx="4971300" cy="3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Triangle Counting (TC)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Subgraph Extraction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Spectral Clustering</a:t>
            </a:r>
            <a:endParaRPr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Balanced-Cut</a:t>
            </a:r>
            <a:endParaRPr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Modularity Maximization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Louvain</a:t>
            </a:r>
            <a:endParaRPr/>
          </a:p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Graph functions</a:t>
            </a:r>
            <a:endParaRPr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Size, Order, Degree</a:t>
            </a:r>
            <a:endParaRPr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Get two hop neighbors</a:t>
            </a:r>
            <a:endParaRPr/>
          </a:p>
          <a:p>
            <a:pPr marL="285750" lvl="0" indent="-171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2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157" name="Google Shape;1157;p122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{3F314F2D-593A-4CFE-911E-2F2E0EE2F1A0}</a:tableStyleId>
              </a:tblPr>
              <a:tblGrid>
                <a:gridCol w="15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Dataset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58" name="Google Shape;1158;p122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sz="11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122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0" name="Google Shape;11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</a:rPr>
              <a:t>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67" name="Google Shape;1167;p12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400">
                <a:solidFill>
                  <a:srgbClr val="76B900"/>
                </a:solidFill>
              </a:rPr>
              <a:t>Performance Using PageRank Pipeline Benchmark**</a:t>
            </a:r>
            <a:endParaRPr/>
          </a:p>
        </p:txBody>
      </p:sp>
      <p:sp>
        <p:nvSpPr>
          <p:cNvPr id="1168" name="Google Shape;1168;p123"/>
          <p:cNvSpPr txBox="1"/>
          <p:nvPr/>
        </p:nvSpPr>
        <p:spPr>
          <a:xfrm>
            <a:off x="6592200" y="5619950"/>
            <a:ext cx="43806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** Benchmarking code. Final produce performance might differ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123"/>
          <p:cNvSpPr txBox="1"/>
          <p:nvPr/>
        </p:nvSpPr>
        <p:spPr>
          <a:xfrm>
            <a:off x="42350" y="5619950"/>
            <a:ext cx="1939200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V100 32G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123"/>
          <p:cNvSpPr txBox="1"/>
          <p:nvPr/>
        </p:nvSpPr>
        <p:spPr>
          <a:xfrm>
            <a:off x="480900" y="2089150"/>
            <a:ext cx="4535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/>
              <a:t>Single and Dual GPU on Commodity Workstation (PCIe)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71" name="Google Shape;1171;p123"/>
          <p:cNvGraphicFramePr/>
          <p:nvPr/>
        </p:nvGraphicFramePr>
        <p:xfrm>
          <a:off x="480850" y="282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0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Vertices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Edges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Single GPU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Dual GPU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1,048,576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16,777,216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0.20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2,097,152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3,354,432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0.047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0.035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4,194,304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134,217,728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0.302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0.162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16,777,216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268,435,456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0.771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0.353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33,554,432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1.747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0.821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67,108,864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1,073,741,824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1.880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72" name="Google Shape;1172;p123"/>
          <p:cNvSpPr txBox="1"/>
          <p:nvPr/>
        </p:nvSpPr>
        <p:spPr>
          <a:xfrm>
            <a:off x="5840025" y="2180525"/>
            <a:ext cx="4535400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Single DGX-2 (16 NVLinked GPUs)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73" name="Google Shape;1173;p123"/>
          <p:cNvGraphicFramePr/>
          <p:nvPr/>
        </p:nvGraphicFramePr>
        <p:xfrm>
          <a:off x="5840025" y="28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05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Vertices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Edges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/>
                        <a:t>Runtime</a:t>
                      </a:r>
                      <a:endParaRPr sz="11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33,554,432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1.405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67,108,864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1,073,741,824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1.389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134,217,728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2,122,307,214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1.389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268,435,456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4,294,967,296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1.410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8,589,934,592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1.468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79" name="Google Shape;1179;p1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June 2019 - RAPIDS 0.8</a:t>
            </a:r>
            <a:endParaRPr/>
          </a:p>
        </p:txBody>
      </p:sp>
      <p:graphicFrame>
        <p:nvGraphicFramePr>
          <p:cNvPr id="1180" name="Google Shape;1180;p124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6" name="Google Shape;1186;p12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187" name="Google Shape;1187;p125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3" name="Google Shape;1193;p12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January 2020 - RAPIDS 0.12?</a:t>
            </a:r>
            <a:endParaRPr/>
          </a:p>
        </p:txBody>
      </p:sp>
      <p:graphicFrame>
        <p:nvGraphicFramePr>
          <p:cNvPr id="1194" name="Google Shape;1194;p126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UPCOMING</a:t>
            </a:r>
            <a:endParaRPr/>
          </a:p>
        </p:txBody>
      </p:sp>
      <p:sp>
        <p:nvSpPr>
          <p:cNvPr id="1200" name="Google Shape;1200;p127"/>
          <p:cNvSpPr txBox="1">
            <a:spLocks noGrp="1"/>
          </p:cNvSpPr>
          <p:nvPr>
            <p:ph type="body" idx="1"/>
          </p:nvPr>
        </p:nvSpPr>
        <p:spPr>
          <a:xfrm>
            <a:off x="143357" y="208915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Up Next: 0.9</a:t>
            </a:r>
            <a:endParaRPr b="1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PageRank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COO-to-CSR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MG Degree Computation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Strongly Connected Component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Initial Hornet integration (cuHornet)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Draft Pregel/BSP versions</a:t>
            </a:r>
            <a:endParaRPr/>
          </a:p>
          <a:p>
            <a:pPr marL="1374775" lvl="2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/>
              <a:t>bicliques</a:t>
            </a:r>
            <a:endParaRPr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Utility functions</a:t>
            </a:r>
            <a:endParaRPr sz="1400"/>
          </a:p>
        </p:txBody>
      </p:sp>
      <p:sp>
        <p:nvSpPr>
          <p:cNvPr id="1201" name="Google Shape;1201;p12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 sz="2000">
                <a:solidFill>
                  <a:srgbClr val="9900FF"/>
                </a:solidFill>
              </a:rPr>
              <a:t>(MG == Multi-GPU, SG == Single-GPU)</a:t>
            </a:r>
            <a:endParaRPr sz="2000">
              <a:solidFill>
                <a:srgbClr val="9900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Trebuchet MS"/>
              <a:buNone/>
            </a:pPr>
            <a:endParaRPr/>
          </a:p>
        </p:txBody>
      </p:sp>
      <p:sp>
        <p:nvSpPr>
          <p:cNvPr id="1202" name="Google Shape;1202;p127"/>
          <p:cNvSpPr txBox="1">
            <a:spLocks noGrp="1"/>
          </p:cNvSpPr>
          <p:nvPr>
            <p:ph type="body" idx="1"/>
          </p:nvPr>
        </p:nvSpPr>
        <p:spPr>
          <a:xfrm>
            <a:off x="3859257" y="200480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Next Steps: 0.10 </a:t>
            </a:r>
            <a:endParaRPr b="1"/>
          </a:p>
          <a:p>
            <a:pPr marL="571500" lvl="1" indent="-88900" algn="l" rtl="0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 Initial Gunrock Integration</a:t>
            </a:r>
            <a:endParaRPr sz="1400"/>
          </a:p>
          <a:p>
            <a:pPr marL="1089025" lvl="2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Subgraph Matching</a:t>
            </a:r>
            <a:endParaRPr sz="1400"/>
          </a:p>
          <a:p>
            <a:pPr marL="571500" lvl="1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Initial graphBLAS Integration</a:t>
            </a:r>
            <a:endParaRPr sz="1400"/>
          </a:p>
          <a:p>
            <a:pPr marL="571500" lvl="1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cuHornet Analytics</a:t>
            </a:r>
            <a:endParaRPr sz="1400"/>
          </a:p>
          <a:p>
            <a:pPr marL="1089025" lvl="2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Katz Centrality</a:t>
            </a:r>
            <a:endParaRPr/>
          </a:p>
          <a:p>
            <a:pPr marL="1089025" lvl="2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K-Cores</a:t>
            </a:r>
            <a:endParaRPr/>
          </a:p>
          <a:p>
            <a:pPr marL="571500" lvl="1" indent="-101600" algn="l" rtl="0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Utilities</a:t>
            </a:r>
            <a:endParaRPr/>
          </a:p>
          <a:p>
            <a:pPr marL="1089025" lvl="2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Symmetrization</a:t>
            </a:r>
            <a:endParaRPr/>
          </a:p>
          <a:p>
            <a:pPr marL="1089025" lvl="2" indent="-88900" algn="l" rtl="0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Transpose</a:t>
            </a:r>
            <a:endParaRPr/>
          </a:p>
          <a:p>
            <a:pPr marL="285750" lvl="0" indent="-1714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  <p:sp>
        <p:nvSpPr>
          <p:cNvPr id="1203" name="Google Shape;1203;p127"/>
          <p:cNvSpPr txBox="1">
            <a:spLocks noGrp="1"/>
          </p:cNvSpPr>
          <p:nvPr>
            <p:ph type="body" idx="1"/>
          </p:nvPr>
        </p:nvSpPr>
        <p:spPr>
          <a:xfrm>
            <a:off x="7116282" y="200480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/>
              <a:t>The Future: 0.10 +</a:t>
            </a:r>
            <a:endParaRPr b="1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Graph query language: OpenCypher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BSF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Expanded community detection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Dynamic Graph support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Betweenness Centrality</a:t>
            </a:r>
            <a:endParaRPr sz="1400"/>
          </a:p>
          <a:p>
            <a:pPr marL="857250" lvl="1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More Multi-GPU analytics</a:t>
            </a:r>
            <a:endParaRPr sz="1400"/>
          </a:p>
          <a:p>
            <a:pPr marL="11430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21" name="Google Shape;421;p74"/>
          <p:cNvPicPr preferRelativeResize="0"/>
          <p:nvPr/>
        </p:nvPicPr>
        <p:blipFill rotWithShape="1">
          <a:blip r:embed="rId3">
            <a:alphaModFix/>
          </a:blip>
          <a:srcRect b="29453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4" descr="pacheArrow (@ApacheArrow) | Twi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4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74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8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sz="3600" b="1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14" name="Google Shape;12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50" y="1328426"/>
            <a:ext cx="6473712" cy="45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221" name="Google Shape;1221;p13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222" name="Google Shape;122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30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130"/>
          <p:cNvSpPr txBox="1">
            <a:spLocks noGrp="1"/>
          </p:cNvSpPr>
          <p:nvPr>
            <p:ph type="body" idx="1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6" name="Google Shape;1226;p130"/>
          <p:cNvSpPr txBox="1">
            <a:spLocks noGrp="1"/>
          </p:cNvSpPr>
          <p:nvPr>
            <p:ph type="body" idx="1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Distributed stream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7" name="Google Shape;1227;p130"/>
          <p:cNvSpPr txBox="1">
            <a:spLocks noGrp="1"/>
          </p:cNvSpPr>
          <p:nvPr>
            <p:ph type="body" idx="1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GPU accelerated SQL engine built on top of RAPIDS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233" name="Google Shape;1233;p13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234" name="Google Shape;1234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45" y="1956141"/>
            <a:ext cx="3874576" cy="9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1279" y="1697062"/>
            <a:ext cx="2713399" cy="7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40674" y="1463635"/>
            <a:ext cx="1894667" cy="18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1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8" name="Google Shape;1238;p1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8846" y="3779818"/>
            <a:ext cx="2375116" cy="1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0925" y="2737024"/>
            <a:ext cx="1077225" cy="1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1959" y="2814652"/>
            <a:ext cx="873024" cy="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31"/>
          <p:cNvSpPr txBox="1"/>
          <p:nvPr/>
        </p:nvSpPr>
        <p:spPr>
          <a:xfrm>
            <a:off x="783763" y="3687688"/>
            <a:ext cx="21894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rPr>
              <a:t>Cloud Dataproc</a:t>
            </a:r>
            <a:endParaRPr sz="2100" b="1">
              <a:solidFill>
                <a:srgbClr val="4486F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2" name="Google Shape;1242;p131"/>
          <p:cNvSpPr txBox="1"/>
          <p:nvPr/>
        </p:nvSpPr>
        <p:spPr>
          <a:xfrm>
            <a:off x="7595838" y="3814238"/>
            <a:ext cx="32274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rPr>
              <a:t>Azure Machine Learning</a:t>
            </a:r>
            <a:endParaRPr sz="2100" b="1">
              <a:solidFill>
                <a:srgbClr val="0082D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3" name="Google Shape;1243;p131"/>
          <p:cNvPicPr preferRelativeResize="0"/>
          <p:nvPr/>
        </p:nvPicPr>
        <p:blipFill rotWithShape="1">
          <a:blip r:embed="rId9">
            <a:alphaModFix/>
          </a:blip>
          <a:srcRect l="12507" t="35866" r="12910" b="39788"/>
          <a:stretch/>
        </p:blipFill>
        <p:spPr>
          <a:xfrm>
            <a:off x="8152425" y="4479888"/>
            <a:ext cx="2772852" cy="7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150" y="4419674"/>
            <a:ext cx="2295117" cy="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3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256" name="Google Shape;1256;p133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257" name="Google Shape;1257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4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265" name="Google Shape;1265;p134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1" name="Google Shape;1271;p13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2" name="Google Shape;1272;p13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3" name="Google Shape;1273;p1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3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8" name="Google Shape;1278;p1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279" name="Google Shape;1279;p1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lang="en-US" b="1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285" name="Google Shape;1285;p13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286" name="Google Shape;1286;p13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287" name="Google Shape;1287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3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289" name="Google Shape;1289;p13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290" name="Google Shape;1290;p13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291" name="Google Shape;1291;p13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3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293" name="Google Shape;1293;p13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294" name="Google Shape;1294;p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3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297" name="Google Shape;1297;p13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3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300" name="Google Shape;1300;p13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3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1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309" name="Google Shape;1309;p13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0" name="Google Shape;1310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32" name="Google Shape;432;p7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33" name="Google Shape;433;p75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34" name="Google Shape;434;p75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5" name="Google Shape;435;p75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36" name="Google Shape;436;p75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7" name="Google Shape;437;p75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38" name="Google Shape;438;p75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9" name="Google Shape;439;p75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0" name="Google Shape;440;p75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41" name="Google Shape;441;p75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42" name="Google Shape;442;p75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43" name="Google Shape;443;p75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4" name="Google Shape;444;p75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45" name="Google Shape;445;p75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46" name="Google Shape;446;p75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47" name="Google Shape;447;p75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48" name="Google Shape;448;p75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9" name="Google Shape;449;p75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450" name="Google Shape;450;p75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51" name="Google Shape;451;p75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52" name="Google Shape;452;p75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453" name="Google Shape;453;p75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54" name="Google Shape;454;p75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455" name="Google Shape;455;p75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456" name="Google Shape;456;p75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57" name="Google Shape;457;p75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458" name="Google Shape;458;p75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Google Shape;459;p75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0" name="Google Shape;460;p75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name="adj1" fmla="val -605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1" name="Google Shape;461;p75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Google Shape;462;p75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75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464" name="Google Shape;464;p75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75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66" name="Google Shape;466;p75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467" name="Google Shape;467;p75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75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474" name="Google Shape;474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96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169" y="16926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6"/>
          <p:cNvSpPr txBox="1"/>
          <p:nvPr/>
        </p:nvSpPr>
        <p:spPr>
          <a:xfrm>
            <a:off x="1204131" y="13851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477" name="Google Shape;477;p76"/>
          <p:cNvSpPr txBox="1"/>
          <p:nvPr/>
        </p:nvSpPr>
        <p:spPr>
          <a:xfrm>
            <a:off x="4758099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cuML - XGBoost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76"/>
          <p:cNvSpPr txBox="1"/>
          <p:nvPr/>
        </p:nvSpPr>
        <p:spPr>
          <a:xfrm>
            <a:off x="2671743" y="42680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479" name="Google Shape;479;p76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480" name="Google Shape;480;p76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481" name="Google Shape;481;p76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482" name="Google Shape;482;p76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76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484" name="Google Shape;484;p76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485" name="Google Shape;485;p76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" name="Google Shape;486;p76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487" name="Google Shape;487;p76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8" name="Google Shape;488;p76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89" name="Google Shape;489;p76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490" name="Google Shape;490;p76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492" name="Google Shape;492;p76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493" name="Google Shape;493;p76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494" name="Google Shape;494;p76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495" name="Google Shape;495;p76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496" name="Google Shape;496;p76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497" name="Google Shape;497;p76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498" name="Google Shape;498;p76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499" name="Google Shape;499;p76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00" name="Google Shape;500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943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6"/>
          <p:cNvSpPr txBox="1"/>
          <p:nvPr/>
        </p:nvSpPr>
        <p:spPr>
          <a:xfrm>
            <a:off x="10149081" y="18806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02" name="Google Shape;502;p76"/>
          <p:cNvSpPr txBox="1"/>
          <p:nvPr/>
        </p:nvSpPr>
        <p:spPr>
          <a:xfrm>
            <a:off x="9611138" y="22207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03" name="Google Shape;503;p76"/>
          <p:cNvSpPr txBox="1"/>
          <p:nvPr/>
        </p:nvSpPr>
        <p:spPr>
          <a:xfrm>
            <a:off x="9157168" y="25661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04" name="Google Shape;504;p76"/>
          <p:cNvSpPr txBox="1"/>
          <p:nvPr/>
        </p:nvSpPr>
        <p:spPr>
          <a:xfrm>
            <a:off x="9025657" y="29142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05" name="Google Shape;505;p76"/>
          <p:cNvSpPr txBox="1"/>
          <p:nvPr/>
        </p:nvSpPr>
        <p:spPr>
          <a:xfrm>
            <a:off x="8418535" y="3263897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06" name="Google Shape;506;p76"/>
          <p:cNvSpPr txBox="1"/>
          <p:nvPr/>
        </p:nvSpPr>
        <p:spPr>
          <a:xfrm>
            <a:off x="8394311" y="3585639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07" name="Google Shape;507;p76"/>
          <p:cNvSpPr txBox="1"/>
          <p:nvPr/>
        </p:nvSpPr>
        <p:spPr>
          <a:xfrm>
            <a:off x="8313590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>
            <a:spLocks noGrp="1"/>
          </p:cNvSpPr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514" name="Google Shape;514;p77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515" name="Google Shape;515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6" name="Google Shape;516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17" name="Google Shape;517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3229</Words>
  <Application>Microsoft Macintosh PowerPoint</Application>
  <PresentationFormat>Custom</PresentationFormat>
  <Paragraphs>989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Trebuchet MS</vt:lpstr>
      <vt:lpstr>Century Gothic</vt:lpstr>
      <vt:lpstr>Lucida Sans</vt:lpstr>
      <vt:lpstr>Calibri</vt:lpstr>
      <vt:lpstr>Arial</vt:lpstr>
      <vt:lpstr>Noto Sans Symbols</vt:lpstr>
      <vt:lpstr>Title &amp; Bullet</vt:lpstr>
      <vt:lpstr>Title &amp; Bullet</vt:lpstr>
      <vt:lpstr>Title &amp; Bullet</vt:lpstr>
      <vt:lpstr>Title &amp; Bullet</vt:lpstr>
      <vt:lpstr>The Platform Inside and Out Release 0.8</vt:lpstr>
      <vt:lpstr>RAPIDS</vt:lpstr>
      <vt:lpstr>Data Processing Evolution</vt:lpstr>
      <vt:lpstr>Data Movement and Transformation</vt:lpstr>
      <vt:lpstr>Data Movement and Transformation</vt:lpstr>
      <vt:lpstr>Learning from Apache Arrow</vt:lpstr>
      <vt:lpstr>Data Processing Evolution</vt:lpstr>
      <vt:lpstr>Faster Speeds, Real-World Benefits</vt:lpstr>
      <vt:lpstr>Speed, UX, and Iteration</vt:lpstr>
      <vt:lpstr>RAPIDS Core</vt:lpstr>
      <vt:lpstr>Open Source Data Science Ecosystem</vt:lpstr>
      <vt:lpstr>RAPIDS</vt:lpstr>
      <vt:lpstr>Dask</vt:lpstr>
      <vt:lpstr>RAPIDS</vt:lpstr>
      <vt:lpstr>Why Dask?</vt:lpstr>
      <vt:lpstr>Why OpenUCX?</vt:lpstr>
      <vt:lpstr>Scale up with RAPIDS</vt:lpstr>
      <vt:lpstr>Scale out with RAPIDS + Dask with OpenUCX</vt:lpstr>
      <vt:lpstr>cuDF</vt:lpstr>
      <vt:lpstr>RAPIDS</vt:lpstr>
      <vt:lpstr>GPU-Accelerated ETL</vt:lpstr>
      <vt:lpstr>ETL - the Backbone of Data Science</vt:lpstr>
      <vt:lpstr>ETL - the Backbone of Data Science</vt:lpstr>
      <vt:lpstr>ETL - the Backbone of Data Science</vt:lpstr>
      <vt:lpstr>ETL - the Backbone of Data Science</vt:lpstr>
      <vt:lpstr>Extraction is the Cornerstone of ETL</vt:lpstr>
      <vt:lpstr>ETL is not just DataFrames!</vt:lpstr>
      <vt:lpstr>RAPIDS</vt:lpstr>
      <vt:lpstr>Interoperability for the Win</vt:lpstr>
      <vt:lpstr>Interoperability for the Win</vt:lpstr>
      <vt:lpstr>ETL – Arrays and DataFrames</vt:lpstr>
      <vt:lpstr>Benchmark: single-GPU CuPy vs NumPy</vt:lpstr>
      <vt:lpstr>SVD Benchmark</vt:lpstr>
      <vt:lpstr>Also…Achievement Unlocked: </vt:lpstr>
      <vt:lpstr>ETL – Arrays and DataFrames</vt:lpstr>
      <vt:lpstr>cuML</vt:lpstr>
      <vt:lpstr>Machine Learning</vt:lpstr>
      <vt:lpstr>Problem</vt:lpstr>
      <vt:lpstr>ML Technology Stack</vt:lpstr>
      <vt:lpstr>Algorithms</vt:lpstr>
      <vt:lpstr>Clustering</vt:lpstr>
      <vt:lpstr>GPU-Accelerated Clustering</vt:lpstr>
      <vt:lpstr>Benchmarks: single-GPU cuML vs scikit-learn</vt:lpstr>
      <vt:lpstr>Road to 1.0 </vt:lpstr>
      <vt:lpstr>Road to 1.0 </vt:lpstr>
      <vt:lpstr>Road to 1.0 </vt:lpstr>
      <vt:lpstr>Road to 1.0 </vt:lpstr>
      <vt:lpstr>cuGraph</vt:lpstr>
      <vt:lpstr>Graph Analytics</vt:lpstr>
      <vt:lpstr>GOALS AND BENEFITS OF CUGRAPH</vt:lpstr>
      <vt:lpstr>Graph Technology Stack</vt:lpstr>
      <vt:lpstr>Algorithms</vt:lpstr>
      <vt:lpstr>WHAT’S IN CUGRAPH</vt:lpstr>
      <vt:lpstr>Louvain Single Run</vt:lpstr>
      <vt:lpstr>PageRank Performance </vt:lpstr>
      <vt:lpstr>Road to 1.0 </vt:lpstr>
      <vt:lpstr>Road to 1.0 </vt:lpstr>
      <vt:lpstr>Road to 1.0 </vt:lpstr>
      <vt:lpstr>UPCOMING</vt:lpstr>
      <vt:lpstr>Community</vt:lpstr>
      <vt:lpstr>Ecosystem Partners</vt:lpstr>
      <vt:lpstr>Building on top of RAPIDS</vt:lpstr>
      <vt:lpstr>Deploy RAPIDS Everywhere</vt:lpstr>
      <vt:lpstr>Getting Started</vt:lpstr>
      <vt:lpstr>RAPIDS Docs</vt:lpstr>
      <vt:lpstr>RAPIDS Docs</vt:lpstr>
      <vt:lpstr>RAPIDS</vt:lpstr>
      <vt:lpstr>Join the Movement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Platform Inside and Out Release 0.8</dc:title>
  <cp:lastModifiedBy>Allan Enemark</cp:lastModifiedBy>
  <cp:revision>1</cp:revision>
  <dcterms:modified xsi:type="dcterms:W3CDTF">2020-01-08T23:11:22Z</dcterms:modified>
</cp:coreProperties>
</file>